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7" r:id="rId2"/>
    <p:sldId id="288" r:id="rId3"/>
    <p:sldId id="263" r:id="rId4"/>
    <p:sldId id="284" r:id="rId5"/>
    <p:sldId id="261" r:id="rId6"/>
    <p:sldId id="285" r:id="rId7"/>
    <p:sldId id="273" r:id="rId8"/>
    <p:sldId id="289" r:id="rId9"/>
    <p:sldId id="290" r:id="rId10"/>
    <p:sldId id="291" r:id="rId11"/>
    <p:sldId id="286" r:id="rId12"/>
    <p:sldId id="280" r:id="rId13"/>
    <p:sldId id="292" r:id="rId14"/>
  </p:sldIdLst>
  <p:sldSz cx="12192000" cy="6858000"/>
  <p:notesSz cx="7023100" cy="93091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9855" autoAdjust="0"/>
    <p:restoredTop sz="82424" autoAdjust="0"/>
  </p:normalViewPr>
  <p:slideViewPr>
    <p:cSldViewPr snapToGrid="0">
      <p:cViewPr varScale="1">
        <p:scale>
          <a:sx n="49" d="100"/>
          <a:sy n="49" d="100"/>
        </p:scale>
        <p:origin x="208" y="20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54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akash Patil" userId="25ad5679-a77c-4f79-a7d4-4e4e4b721b3d" providerId="ADAL" clId="{C9B78BC0-657A-494D-B184-EFA6A027117A}"/>
    <pc:docChg chg="delSld">
      <pc:chgData name="Aakash Patil" userId="25ad5679-a77c-4f79-a7d4-4e4e4b721b3d" providerId="ADAL" clId="{C9B78BC0-657A-494D-B184-EFA6A027117A}" dt="2022-05-03T05:13:03.554" v="0" actId="47"/>
      <pc:docMkLst>
        <pc:docMk/>
      </pc:docMkLst>
      <pc:sldChg chg="del">
        <pc:chgData name="Aakash Patil" userId="25ad5679-a77c-4f79-a7d4-4e4e4b721b3d" providerId="ADAL" clId="{C9B78BC0-657A-494D-B184-EFA6A027117A}" dt="2022-05-03T05:13:03.554" v="0" actId="47"/>
        <pc:sldMkLst>
          <pc:docMk/>
          <pc:sldMk cId="0" sldId="259"/>
        </pc:sldMkLst>
      </pc:sldChg>
      <pc:sldChg chg="del">
        <pc:chgData name="Aakash Patil" userId="25ad5679-a77c-4f79-a7d4-4e4e4b721b3d" providerId="ADAL" clId="{C9B78BC0-657A-494D-B184-EFA6A027117A}" dt="2022-05-03T05:13:03.554" v="0" actId="47"/>
        <pc:sldMkLst>
          <pc:docMk/>
          <pc:sldMk cId="0" sldId="260"/>
        </pc:sldMkLst>
      </pc:sldChg>
      <pc:sldChg chg="del">
        <pc:chgData name="Aakash Patil" userId="25ad5679-a77c-4f79-a7d4-4e4e4b721b3d" providerId="ADAL" clId="{C9B78BC0-657A-494D-B184-EFA6A027117A}" dt="2022-05-03T05:13:03.554" v="0" actId="47"/>
        <pc:sldMkLst>
          <pc:docMk/>
          <pc:sldMk cId="0" sldId="262"/>
        </pc:sldMkLst>
      </pc:sldChg>
      <pc:sldChg chg="del">
        <pc:chgData name="Aakash Patil" userId="25ad5679-a77c-4f79-a7d4-4e4e4b721b3d" providerId="ADAL" clId="{C9B78BC0-657A-494D-B184-EFA6A027117A}" dt="2022-05-03T05:13:03.554" v="0" actId="47"/>
        <pc:sldMkLst>
          <pc:docMk/>
          <pc:sldMk cId="0" sldId="264"/>
        </pc:sldMkLst>
      </pc:sldChg>
      <pc:sldChg chg="del">
        <pc:chgData name="Aakash Patil" userId="25ad5679-a77c-4f79-a7d4-4e4e4b721b3d" providerId="ADAL" clId="{C9B78BC0-657A-494D-B184-EFA6A027117A}" dt="2022-05-03T05:13:03.554" v="0" actId="47"/>
        <pc:sldMkLst>
          <pc:docMk/>
          <pc:sldMk cId="0" sldId="265"/>
        </pc:sldMkLst>
      </pc:sldChg>
      <pc:sldChg chg="del">
        <pc:chgData name="Aakash Patil" userId="25ad5679-a77c-4f79-a7d4-4e4e4b721b3d" providerId="ADAL" clId="{C9B78BC0-657A-494D-B184-EFA6A027117A}" dt="2022-05-03T05:13:03.554" v="0" actId="47"/>
        <pc:sldMkLst>
          <pc:docMk/>
          <pc:sldMk cId="0" sldId="266"/>
        </pc:sldMkLst>
      </pc:sldChg>
      <pc:sldChg chg="del">
        <pc:chgData name="Aakash Patil" userId="25ad5679-a77c-4f79-a7d4-4e4e4b721b3d" providerId="ADAL" clId="{C9B78BC0-657A-494D-B184-EFA6A027117A}" dt="2022-05-03T05:13:03.554" v="0" actId="47"/>
        <pc:sldMkLst>
          <pc:docMk/>
          <pc:sldMk cId="0" sldId="267"/>
        </pc:sldMkLst>
      </pc:sldChg>
      <pc:sldChg chg="del">
        <pc:chgData name="Aakash Patil" userId="25ad5679-a77c-4f79-a7d4-4e4e4b721b3d" providerId="ADAL" clId="{C9B78BC0-657A-494D-B184-EFA6A027117A}" dt="2022-05-03T05:13:03.554" v="0" actId="47"/>
        <pc:sldMkLst>
          <pc:docMk/>
          <pc:sldMk cId="0" sldId="268"/>
        </pc:sldMkLst>
      </pc:sldChg>
      <pc:sldChg chg="del">
        <pc:chgData name="Aakash Patil" userId="25ad5679-a77c-4f79-a7d4-4e4e4b721b3d" providerId="ADAL" clId="{C9B78BC0-657A-494D-B184-EFA6A027117A}" dt="2022-05-03T05:13:03.554" v="0" actId="47"/>
        <pc:sldMkLst>
          <pc:docMk/>
          <pc:sldMk cId="2114842844" sldId="270"/>
        </pc:sldMkLst>
      </pc:sldChg>
      <pc:sldChg chg="del">
        <pc:chgData name="Aakash Patil" userId="25ad5679-a77c-4f79-a7d4-4e4e4b721b3d" providerId="ADAL" clId="{C9B78BC0-657A-494D-B184-EFA6A027117A}" dt="2022-05-03T05:13:03.554" v="0" actId="47"/>
        <pc:sldMkLst>
          <pc:docMk/>
          <pc:sldMk cId="93470378" sldId="271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7072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8132" y="0"/>
            <a:ext cx="3043343" cy="467072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r">
              <a:defRPr sz="1200"/>
            </a:lvl1pPr>
          </a:lstStyle>
          <a:p>
            <a:fld id="{2BCAFC7A-71DD-4C2C-B63D-60FDC7DD5449}" type="datetimeFigureOut">
              <a:rPr lang="en-US" smtClean="0"/>
              <a:t>5/4/22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42030"/>
            <a:ext cx="3043343" cy="467071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8132" y="8842030"/>
            <a:ext cx="3043343" cy="467071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r">
              <a:defRPr sz="1200"/>
            </a:lvl1pPr>
          </a:lstStyle>
          <a:p>
            <a:fld id="{DA6FC261-E491-4C42-A663-B95247CC46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03162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7072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8132" y="0"/>
            <a:ext cx="3043343" cy="467072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r">
              <a:defRPr sz="1200"/>
            </a:lvl1pPr>
          </a:lstStyle>
          <a:p>
            <a:fld id="{D85ECAFD-F005-4163-B10D-85806DC43F93}" type="datetimeFigureOut">
              <a:rPr lang="en-US" smtClean="0"/>
              <a:t>5/4/22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163638"/>
            <a:ext cx="5584825" cy="31416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324" tIns="46662" rIns="93324" bIns="46662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2310" y="4480004"/>
            <a:ext cx="5618480" cy="3665458"/>
          </a:xfrm>
          <a:prstGeom prst="rect">
            <a:avLst/>
          </a:prstGeom>
        </p:spPr>
        <p:txBody>
          <a:bodyPr vert="horz" lIns="93324" tIns="46662" rIns="93324" bIns="46662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2030"/>
            <a:ext cx="3043343" cy="467071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8132" y="8842030"/>
            <a:ext cx="3043343" cy="467071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r">
              <a:defRPr sz="1200"/>
            </a:lvl1pPr>
          </a:lstStyle>
          <a:p>
            <a:fld id="{333E963C-1534-4F8D-B2A7-66D81AA259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8505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57B995-136A-4A15-87A5-26420C3C1021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926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57B995-136A-4A15-87A5-26420C3C1021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0579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57B995-136A-4A15-87A5-26420C3C1021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2843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57B995-136A-4A15-87A5-26420C3C1021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33196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57B995-136A-4A15-87A5-26420C3C1021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9776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57B995-136A-4A15-87A5-26420C3C1021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2609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57B995-136A-4A15-87A5-26420C3C1021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5917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57B995-136A-4A15-87A5-26420C3C1021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3264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57B995-136A-4A15-87A5-26420C3C1021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2016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5/4/22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1400" cap="small" dirty="0" smtClean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32766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574801" y="4953000"/>
            <a:ext cx="7999315" cy="1074057"/>
          </a:xfrm>
        </p:spPr>
        <p:txBody>
          <a:bodyPr anchor="t">
            <a:normAutofit/>
          </a:bodyPr>
          <a:lstStyle>
            <a:lvl1pPr marL="0" indent="0">
              <a:buNone/>
              <a:defRPr lang="en-US" sz="1800" b="0" i="0" kern="1200" dirty="0" smtClean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4033" y="331651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lvl="0"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13"/>
          </p:nvPr>
        </p:nvSpPr>
        <p:spPr>
          <a:xfrm>
            <a:off x="1154953" y="3848610"/>
            <a:ext cx="8825659" cy="588517"/>
          </a:xfrm>
        </p:spPr>
        <p:txBody>
          <a:bodyPr anchor="b">
            <a:normAutofit/>
          </a:bodyPr>
          <a:lstStyle>
            <a:lvl1pPr marL="0" indent="0" algn="l" defTabSz="457200" rtl="0" eaLnBrk="1" latinLnBrk="0" hangingPunct="1">
              <a:buNone/>
              <a:defRPr lang="en-US" sz="3600" b="0" i="0" kern="1200" cap="none" dirty="0" smtClean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5/4/22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 descr="An empty placeholder to add an image. Click on the placeholder and select the image that you wish to add"/>
          <p:cNvSpPr>
            <a:spLocks noGrp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 descr="An empty placeholder to add an image. Click on the placeholder and select the image that you wish to add"/>
          <p:cNvSpPr>
            <a:spLocks noGrp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5/4/22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430213"/>
            <a:ext cx="7423149" cy="5826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5/4/22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5/4/22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5/4/22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5/4/22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5/4/22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5/4/22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5/4/22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2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5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7" name="Oval 16"/>
          <p:cNvSpPr/>
          <p:nvPr userDrawn="1"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 userDrawn="1"/>
        </p:nvPicPr>
        <p:blipFill rotWithShape="1"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pPr/>
              <a:t>5/4/22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14" name="Rectangle 13"/>
          <p:cNvSpPr/>
          <p:nvPr userDrawn="1"/>
        </p:nvSpPr>
        <p:spPr bwMode="blackWhite"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3" r:id="rId14"/>
    <p:sldLayoutId id="2147483665" r:id="rId15"/>
    <p:sldLayoutId id="2147483669" r:id="rId16"/>
    <p:sldLayoutId id="2147483670" r:id="rId17"/>
    <p:sldLayoutId id="2147483658" r:id="rId18"/>
    <p:sldLayoutId id="2147483659" r:id="rId19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2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2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2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2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image" Target="../media/image1.jpeg"/><Relationship Id="rId7" Type="http://schemas.openxmlformats.org/officeDocument/2006/relationships/image" Target="../media/image3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Relationship Id="rId9" Type="http://schemas.openxmlformats.org/officeDocument/2006/relationships/image" Target="../media/image3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 anchor="t">
            <a:normAutofit/>
          </a:bodyPr>
          <a:lstStyle/>
          <a:p>
            <a:r>
              <a:rPr lang="en-US" dirty="0"/>
              <a:t>Museum</a:t>
            </a:r>
            <a:r>
              <a:rPr lang="en-US" altLang="zh-CN" dirty="0"/>
              <a:t>s</a:t>
            </a:r>
            <a:r>
              <a:rPr lang="en-US" dirty="0"/>
              <a:t> </a:t>
            </a:r>
            <a:r>
              <a:rPr lang="en-US" altLang="zh-CN" dirty="0"/>
              <a:t>Database</a:t>
            </a:r>
            <a:r>
              <a:rPr lang="zh-CN" altLang="en-US" dirty="0"/>
              <a:t> </a:t>
            </a:r>
            <a:r>
              <a:rPr lang="en-US" dirty="0"/>
              <a:t>Management Systems</a:t>
            </a:r>
          </a:p>
        </p:txBody>
      </p:sp>
      <p:pic>
        <p:nvPicPr>
          <p:cNvPr id="4" name="图片 3" descr="图片包含 室内, 建筑, 桌子, 镜子&#10;&#10;描述已自动生成">
            <a:extLst>
              <a:ext uri="{FF2B5EF4-FFF2-40B4-BE49-F238E27FC236}">
                <a16:creationId xmlns:a16="http://schemas.microsoft.com/office/drawing/2014/main" id="{AA96E7F8-8B7F-AD44-8493-9424115B5E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330" r="13538" b="2"/>
          <a:stretch/>
        </p:blipFill>
        <p:spPr>
          <a:xfrm>
            <a:off x="646111" y="2036130"/>
            <a:ext cx="5644055" cy="3741738"/>
          </a:xfrm>
          <a:prstGeom prst="rect">
            <a:avLst/>
          </a:prstGeom>
          <a:noFill/>
        </p:spPr>
      </p:pic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AD2E4DF6-EF2D-B01C-24B1-D2C447E62C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76281" y="2137033"/>
            <a:ext cx="4396339" cy="576262"/>
          </a:xfrm>
        </p:spPr>
        <p:txBody>
          <a:bodyPr/>
          <a:lstStyle/>
          <a:p>
            <a:r>
              <a:rPr lang="en-US" altLang="zh-CN" dirty="0"/>
              <a:t>Group</a:t>
            </a:r>
            <a:r>
              <a:rPr lang="zh-CN" altLang="en-US" dirty="0"/>
              <a:t> </a:t>
            </a:r>
            <a:r>
              <a:rPr lang="en-US" altLang="zh-CN" dirty="0"/>
              <a:t>10</a:t>
            </a:r>
            <a:r>
              <a:rPr lang="zh-CN" altLang="en-US" dirty="0"/>
              <a:t> </a:t>
            </a:r>
            <a:r>
              <a:rPr lang="en-US" altLang="zh-CN" dirty="0"/>
              <a:t>Member: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sz="quarter" idx="4"/>
          </p:nvPr>
        </p:nvSpPr>
        <p:spPr>
          <a:xfrm>
            <a:off x="6876281" y="2846426"/>
            <a:ext cx="4947857" cy="3741738"/>
          </a:xfrm>
        </p:spPr>
        <p:txBody>
          <a:bodyPr>
            <a:normAutofit/>
          </a:bodyPr>
          <a:lstStyle/>
          <a:p>
            <a:r>
              <a:rPr lang="en-US" dirty="0"/>
              <a:t>Aakash Patil</a:t>
            </a:r>
            <a:r>
              <a:rPr lang="zh-CN" altLang="en-US" dirty="0"/>
              <a:t>                      </a:t>
            </a:r>
            <a:r>
              <a:rPr lang="en-US" altLang="zh-CN" dirty="0"/>
              <a:t>002105432</a:t>
            </a:r>
            <a:endParaRPr lang="en-US" dirty="0"/>
          </a:p>
          <a:p>
            <a:r>
              <a:rPr lang="en-US" dirty="0"/>
              <a:t>Amar Sai Kiran </a:t>
            </a:r>
            <a:r>
              <a:rPr lang="en-US" dirty="0" err="1"/>
              <a:t>Poosarla</a:t>
            </a:r>
            <a:r>
              <a:rPr lang="zh-CN" altLang="en-US" dirty="0"/>
              <a:t>  </a:t>
            </a:r>
            <a:r>
              <a:rPr lang="en-US" altLang="zh-CN" dirty="0"/>
              <a:t>002951710</a:t>
            </a:r>
            <a:endParaRPr lang="en-US" dirty="0"/>
          </a:p>
          <a:p>
            <a:r>
              <a:rPr lang="en-US" dirty="0" err="1"/>
              <a:t>Danlin</a:t>
            </a:r>
            <a:r>
              <a:rPr lang="en-US" dirty="0"/>
              <a:t> Lu</a:t>
            </a:r>
            <a:r>
              <a:rPr lang="zh-CN" altLang="en-US" dirty="0"/>
              <a:t>                           </a:t>
            </a:r>
            <a:r>
              <a:rPr lang="en-US" altLang="zh-CN" dirty="0"/>
              <a:t>001567176</a:t>
            </a:r>
            <a:endParaRPr lang="en-US" dirty="0"/>
          </a:p>
          <a:p>
            <a:r>
              <a:rPr lang="en-US" dirty="0" err="1"/>
              <a:t>Minal</a:t>
            </a:r>
            <a:r>
              <a:rPr lang="en-US" dirty="0"/>
              <a:t> Makwana</a:t>
            </a:r>
            <a:r>
              <a:rPr lang="zh-CN" altLang="en-US" dirty="0"/>
              <a:t>               </a:t>
            </a:r>
            <a:r>
              <a:rPr lang="en-US" altLang="zh-CN" dirty="0"/>
              <a:t>001568075</a:t>
            </a:r>
            <a:endParaRPr lang="en-US" dirty="0"/>
          </a:p>
          <a:p>
            <a:r>
              <a:rPr lang="en-US" dirty="0"/>
              <a:t>Siddhartha Savant</a:t>
            </a:r>
            <a:r>
              <a:rPr lang="zh-CN" altLang="en-US" dirty="0"/>
              <a:t>           </a:t>
            </a:r>
            <a:r>
              <a:rPr lang="en-US" altLang="zh-CN" dirty="0"/>
              <a:t>001568075 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D4915DA9-9134-4E47-885A-389801C840AF}"/>
              </a:ext>
            </a:extLst>
          </p:cNvPr>
          <p:cNvSpPr txBox="1">
            <a:spLocks/>
          </p:cNvSpPr>
          <p:nvPr/>
        </p:nvSpPr>
        <p:spPr>
          <a:xfrm>
            <a:off x="585151" y="464910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zh-CN" sz="3400" dirty="0"/>
              <a:t>Implementation-Encryption</a:t>
            </a:r>
            <a:endParaRPr lang="en-US" sz="3400" dirty="0"/>
          </a:p>
        </p:txBody>
      </p:sp>
      <p:pic>
        <p:nvPicPr>
          <p:cNvPr id="13" name="内容占位符 12" descr="图形用户界面, 文本, 应用程序&#10;&#10;描述已自动生成">
            <a:extLst>
              <a:ext uri="{FF2B5EF4-FFF2-40B4-BE49-F238E27FC236}">
                <a16:creationId xmlns:a16="http://schemas.microsoft.com/office/drawing/2014/main" id="{5F3DBAC0-75FD-204B-BFD3-DAC7A3B63E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91307" y="1228995"/>
            <a:ext cx="5672679" cy="5164095"/>
          </a:xfrm>
        </p:spPr>
      </p:pic>
      <p:pic>
        <p:nvPicPr>
          <p:cNvPr id="8" name="图片 7" descr="表格&#10;&#10;中度可信度描述已自动生成">
            <a:extLst>
              <a:ext uri="{FF2B5EF4-FFF2-40B4-BE49-F238E27FC236}">
                <a16:creationId xmlns:a16="http://schemas.microsoft.com/office/drawing/2014/main" id="{2DFE5BA3-7E09-4742-AEF6-D45C1EF911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9142" y="1248325"/>
            <a:ext cx="6741551" cy="3086973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C2ACCCE0-1677-3E40-BE86-EBF76A979924}"/>
              </a:ext>
            </a:extLst>
          </p:cNvPr>
          <p:cNvSpPr txBox="1"/>
          <p:nvPr/>
        </p:nvSpPr>
        <p:spPr>
          <a:xfrm>
            <a:off x="5863986" y="4994862"/>
            <a:ext cx="6275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Encryption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is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protect</a:t>
            </a:r>
            <a:r>
              <a:rPr kumimoji="1" lang="zh-CN" altLang="en-US" dirty="0"/>
              <a:t> </a:t>
            </a:r>
            <a:r>
              <a:rPr kumimoji="1" lang="en-US" altLang="zh-CN" dirty="0"/>
              <a:t>business</a:t>
            </a:r>
            <a:r>
              <a:rPr kumimoji="1" lang="zh-CN" altLang="en-US" dirty="0"/>
              <a:t> </a:t>
            </a:r>
            <a:r>
              <a:rPr kumimoji="1" lang="en-US" altLang="zh-CN" dirty="0"/>
              <a:t>secrets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museums</a:t>
            </a:r>
            <a:r>
              <a:rPr kumimoji="1" lang="zh-CN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202048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D77820-3D1C-6E42-AAA4-6CF9BCBB97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63" y="0"/>
            <a:ext cx="9404723" cy="1400530"/>
          </a:xfrm>
        </p:spPr>
        <p:txBody>
          <a:bodyPr/>
          <a:lstStyle/>
          <a:p>
            <a:r>
              <a:rPr kumimoji="1" lang="en-US" altLang="zh-CN" dirty="0"/>
              <a:t>Views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Data</a:t>
            </a:r>
            <a:r>
              <a:rPr kumimoji="1" lang="zh-CN" altLang="en-US" dirty="0"/>
              <a:t> </a:t>
            </a:r>
            <a:r>
              <a:rPr kumimoji="1" lang="en-US" altLang="zh-CN" dirty="0"/>
              <a:t>Visualization</a:t>
            </a:r>
            <a:endParaRPr kumimoji="1" lang="zh-CN" altLang="en-US" dirty="0"/>
          </a:p>
        </p:txBody>
      </p:sp>
      <p:pic>
        <p:nvPicPr>
          <p:cNvPr id="4" name="Content Placeholder 3" descr="Table&#10;&#10;Description automatically generated">
            <a:extLst>
              <a:ext uri="{FF2B5EF4-FFF2-40B4-BE49-F238E27FC236}">
                <a16:creationId xmlns:a16="http://schemas.microsoft.com/office/drawing/2014/main" id="{CF097808-409A-6847-9A8B-5212BDE186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24241"/>
          <a:stretch/>
        </p:blipFill>
        <p:spPr>
          <a:xfrm>
            <a:off x="5796124" y="1134190"/>
            <a:ext cx="5885693" cy="2640343"/>
          </a:xfrm>
        </p:spPr>
      </p:pic>
      <p:pic>
        <p:nvPicPr>
          <p:cNvPr id="6" name="图片 5" descr="图形用户界面, 文本, 应用程序&#10;&#10;描述已自动生成">
            <a:extLst>
              <a:ext uri="{FF2B5EF4-FFF2-40B4-BE49-F238E27FC236}">
                <a16:creationId xmlns:a16="http://schemas.microsoft.com/office/drawing/2014/main" id="{D9572A64-5827-0E49-BFCD-FAC6EC65C1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984" y="1134190"/>
            <a:ext cx="5003820" cy="1851634"/>
          </a:xfrm>
          <a:prstGeom prst="rect">
            <a:avLst/>
          </a:prstGeom>
        </p:spPr>
      </p:pic>
      <p:pic>
        <p:nvPicPr>
          <p:cNvPr id="7" name="Content Placeholder 6" descr="Chart, pie chart&#10;&#10;Description automatically generated">
            <a:extLst>
              <a:ext uri="{FF2B5EF4-FFF2-40B4-BE49-F238E27FC236}">
                <a16:creationId xmlns:a16="http://schemas.microsoft.com/office/drawing/2014/main" id="{E3291A61-D8A3-AB40-8EE7-30C713EC69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124" y="3947689"/>
            <a:ext cx="4616771" cy="2793835"/>
          </a:xfrm>
          <a:prstGeom prst="rect">
            <a:avLst/>
          </a:prstGeom>
        </p:spPr>
      </p:pic>
      <p:pic>
        <p:nvPicPr>
          <p:cNvPr id="9" name="图片 8" descr="图形用户界面, 文本, 应用程序&#10;&#10;描述已自动生成">
            <a:extLst>
              <a:ext uri="{FF2B5EF4-FFF2-40B4-BE49-F238E27FC236}">
                <a16:creationId xmlns:a16="http://schemas.microsoft.com/office/drawing/2014/main" id="{BC7E720F-1117-A043-8CCC-DB0E990763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0984" y="4120013"/>
            <a:ext cx="5003820" cy="2556897"/>
          </a:xfrm>
          <a:prstGeom prst="rect">
            <a:avLst/>
          </a:prstGeom>
        </p:spPr>
      </p:pic>
      <p:pic>
        <p:nvPicPr>
          <p:cNvPr id="11" name="图片 10" descr="表格&#10;&#10;描述已自动生成">
            <a:extLst>
              <a:ext uri="{FF2B5EF4-FFF2-40B4-BE49-F238E27FC236}">
                <a16:creationId xmlns:a16="http://schemas.microsoft.com/office/drawing/2014/main" id="{78884DFA-829D-144B-823A-0C7C0F8C5B4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96124" y="901924"/>
            <a:ext cx="4050284" cy="2959187"/>
          </a:xfrm>
          <a:prstGeom prst="rect">
            <a:avLst/>
          </a:prstGeom>
        </p:spPr>
      </p:pic>
      <p:pic>
        <p:nvPicPr>
          <p:cNvPr id="13" name="图片 12" descr="表格&#10;&#10;描述已自动生成">
            <a:extLst>
              <a:ext uri="{FF2B5EF4-FFF2-40B4-BE49-F238E27FC236}">
                <a16:creationId xmlns:a16="http://schemas.microsoft.com/office/drawing/2014/main" id="{2752DA9A-2E6C-5640-801D-98DB0CF0456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96124" y="3951384"/>
            <a:ext cx="3920900" cy="2829763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D5D7294D-3AC3-B248-8515-AB1773435D38}"/>
              </a:ext>
            </a:extLst>
          </p:cNvPr>
          <p:cNvSpPr txBox="1"/>
          <p:nvPr/>
        </p:nvSpPr>
        <p:spPr>
          <a:xfrm>
            <a:off x="10571921" y="4798296"/>
            <a:ext cx="1461053" cy="1200329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most</a:t>
            </a:r>
            <a:r>
              <a:rPr kumimoji="1" lang="zh-CN" altLang="en-US" dirty="0"/>
              <a:t> </a:t>
            </a:r>
            <a:r>
              <a:rPr kumimoji="1" lang="en-US" altLang="zh-CN" dirty="0"/>
              <a:t>popular:</a:t>
            </a:r>
            <a:r>
              <a:rPr kumimoji="1" lang="zh-CN" altLang="en-US" dirty="0"/>
              <a:t> </a:t>
            </a:r>
            <a:r>
              <a:rPr kumimoji="1" lang="en-US" altLang="zh-CN" dirty="0"/>
              <a:t>Apple</a:t>
            </a:r>
            <a:r>
              <a:rPr kumimoji="1" lang="zh-CN" altLang="en-US" dirty="0"/>
              <a:t> </a:t>
            </a:r>
            <a:r>
              <a:rPr kumimoji="1" lang="en-US" altLang="zh-CN" dirty="0"/>
              <a:t>Sticker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94567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Graphical user interface, chart, pie chart&#10;&#10;Description automatically generated">
            <a:extLst>
              <a:ext uri="{FF2B5EF4-FFF2-40B4-BE49-F238E27FC236}">
                <a16:creationId xmlns:a16="http://schemas.microsoft.com/office/drawing/2014/main" id="{FD848059-16D3-D04C-AFD4-52B95A5F37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69349" y="3750047"/>
            <a:ext cx="5120640" cy="2973929"/>
          </a:xfrm>
          <a:prstGeom prst="rect">
            <a:avLst/>
          </a:prstGeom>
        </p:spPr>
      </p:pic>
      <p:pic>
        <p:nvPicPr>
          <p:cNvPr id="7" name="Content Placeholder 6" descr="A picture containing bar chart&#10;&#10;Description automatically generated">
            <a:extLst>
              <a:ext uri="{FF2B5EF4-FFF2-40B4-BE49-F238E27FC236}">
                <a16:creationId xmlns:a16="http://schemas.microsoft.com/office/drawing/2014/main" id="{658D8BC7-405F-AF44-B324-58207C59EE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69349" y="813755"/>
            <a:ext cx="5120640" cy="2922685"/>
          </a:xfrm>
          <a:prstGeom prst="rect">
            <a:avLst/>
          </a:prstGeom>
        </p:spPr>
      </p:pic>
      <p:sp>
        <p:nvSpPr>
          <p:cNvPr id="10" name="标题 1">
            <a:extLst>
              <a:ext uri="{FF2B5EF4-FFF2-40B4-BE49-F238E27FC236}">
                <a16:creationId xmlns:a16="http://schemas.microsoft.com/office/drawing/2014/main" id="{1B58719A-B149-A640-9130-A973A37DB2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63" y="0"/>
            <a:ext cx="9404723" cy="1400530"/>
          </a:xfrm>
        </p:spPr>
        <p:txBody>
          <a:bodyPr/>
          <a:lstStyle/>
          <a:p>
            <a:r>
              <a:rPr kumimoji="1" lang="en-US" altLang="zh-CN" dirty="0"/>
              <a:t>Views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Data</a:t>
            </a:r>
            <a:r>
              <a:rPr kumimoji="1" lang="zh-CN" altLang="en-US" dirty="0"/>
              <a:t> </a:t>
            </a:r>
            <a:r>
              <a:rPr kumimoji="1" lang="en-US" altLang="zh-CN" dirty="0"/>
              <a:t>Visualization</a:t>
            </a:r>
            <a:endParaRPr kumimoji="1" lang="zh-CN" altLang="en-US" dirty="0"/>
          </a:p>
        </p:txBody>
      </p:sp>
      <p:pic>
        <p:nvPicPr>
          <p:cNvPr id="14" name="图片 13" descr="图形用户界面, 文本, 应用程序&#10;&#10;描述已自动生成">
            <a:extLst>
              <a:ext uri="{FF2B5EF4-FFF2-40B4-BE49-F238E27FC236}">
                <a16:creationId xmlns:a16="http://schemas.microsoft.com/office/drawing/2014/main" id="{A5EDA767-5C7C-274B-AFB6-593A8BDB853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5554" y="813755"/>
            <a:ext cx="5986213" cy="2011680"/>
          </a:xfrm>
          <a:prstGeom prst="rect">
            <a:avLst/>
          </a:prstGeom>
        </p:spPr>
      </p:pic>
      <p:pic>
        <p:nvPicPr>
          <p:cNvPr id="16" name="图片 15" descr="表格&#10;&#10;描述已自动生成">
            <a:extLst>
              <a:ext uri="{FF2B5EF4-FFF2-40B4-BE49-F238E27FC236}">
                <a16:creationId xmlns:a16="http://schemas.microsoft.com/office/drawing/2014/main" id="{F718B690-AE0C-AE4D-89E2-8311D05C725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87658" y="813755"/>
            <a:ext cx="5694680" cy="1914591"/>
          </a:xfrm>
          <a:prstGeom prst="rect">
            <a:avLst/>
          </a:prstGeom>
        </p:spPr>
      </p:pic>
      <p:pic>
        <p:nvPicPr>
          <p:cNvPr id="18" name="图片 17" descr="图形用户界面, 文本, 应用程序, 电子邮件&#10;&#10;描述已自动生成">
            <a:extLst>
              <a:ext uri="{FF2B5EF4-FFF2-40B4-BE49-F238E27FC236}">
                <a16:creationId xmlns:a16="http://schemas.microsoft.com/office/drawing/2014/main" id="{08986A6E-E6C1-DD48-BD2F-B6AC8CCE0C0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7872" y="3750047"/>
            <a:ext cx="5961576" cy="2637761"/>
          </a:xfrm>
          <a:prstGeom prst="rect">
            <a:avLst/>
          </a:prstGeom>
        </p:spPr>
      </p:pic>
      <p:pic>
        <p:nvPicPr>
          <p:cNvPr id="20" name="图片 19" descr="表格&#10;&#10;描述已自动生成">
            <a:extLst>
              <a:ext uri="{FF2B5EF4-FFF2-40B4-BE49-F238E27FC236}">
                <a16:creationId xmlns:a16="http://schemas.microsoft.com/office/drawing/2014/main" id="{1ABD52B8-98C3-2C47-8A37-78E8AAE9AB3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87658" y="3750047"/>
            <a:ext cx="5598670" cy="2765877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262A9AD2-12DA-A943-AF4D-4BC75B16A47B}"/>
              </a:ext>
            </a:extLst>
          </p:cNvPr>
          <p:cNvSpPr txBox="1"/>
          <p:nvPr/>
        </p:nvSpPr>
        <p:spPr>
          <a:xfrm>
            <a:off x="6387658" y="4809819"/>
            <a:ext cx="5495415" cy="646331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most</a:t>
            </a:r>
            <a:r>
              <a:rPr kumimoji="1" lang="zh-CN" altLang="en-US" dirty="0"/>
              <a:t> </a:t>
            </a:r>
            <a:r>
              <a:rPr kumimoji="1" lang="en-US" altLang="zh-CN" dirty="0"/>
              <a:t>popular</a:t>
            </a:r>
            <a:r>
              <a:rPr kumimoji="1" lang="zh-CN" altLang="en-US" dirty="0"/>
              <a:t> </a:t>
            </a:r>
            <a:r>
              <a:rPr kumimoji="1" lang="en-US" altLang="zh-CN" dirty="0"/>
              <a:t>museum:</a:t>
            </a:r>
            <a:r>
              <a:rPr kumimoji="1" lang="zh-CN" altLang="en-US" dirty="0"/>
              <a:t> </a:t>
            </a:r>
            <a:r>
              <a:rPr kumimoji="1" lang="en-US" altLang="zh-CN" dirty="0"/>
              <a:t>Berry</a:t>
            </a:r>
            <a:r>
              <a:rPr kumimoji="1" lang="zh-CN" altLang="en-US" dirty="0"/>
              <a:t> </a:t>
            </a:r>
            <a:r>
              <a:rPr kumimoji="1" lang="en-US" altLang="zh-CN" dirty="0"/>
              <a:t>Art</a:t>
            </a:r>
            <a:r>
              <a:rPr kumimoji="1" lang="zh-CN" altLang="en-US" dirty="0"/>
              <a:t> </a:t>
            </a:r>
            <a:r>
              <a:rPr kumimoji="1" lang="en-US" altLang="zh-CN" dirty="0"/>
              <a:t>Museum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Little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difference</a:t>
            </a:r>
            <a:r>
              <a:rPr kumimoji="1" lang="zh-CN" altLang="en-US" dirty="0"/>
              <a:t> </a:t>
            </a:r>
            <a:r>
              <a:rPr kumimoji="1" lang="en-US" altLang="zh-CN" dirty="0"/>
              <a:t>between</a:t>
            </a:r>
            <a:r>
              <a:rPr kumimoji="1" lang="zh-CN" altLang="en-US" dirty="0"/>
              <a:t> </a:t>
            </a:r>
            <a:r>
              <a:rPr kumimoji="1" lang="en-US" altLang="zh-CN" dirty="0"/>
              <a:t>Berry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Orange</a:t>
            </a:r>
            <a:r>
              <a:rPr kumimoji="1" lang="zh-CN" altLang="en-US" dirty="0"/>
              <a:t> 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B9715FA9-AC4F-E945-8F4D-FD7B549ABD25}"/>
              </a:ext>
            </a:extLst>
          </p:cNvPr>
          <p:cNvSpPr txBox="1"/>
          <p:nvPr/>
        </p:nvSpPr>
        <p:spPr>
          <a:xfrm>
            <a:off x="6439285" y="2082015"/>
            <a:ext cx="5497161" cy="646331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Mei</a:t>
            </a:r>
            <a:r>
              <a:rPr kumimoji="1" lang="zh-CN" altLang="en-US" dirty="0"/>
              <a:t> </a:t>
            </a:r>
            <a:r>
              <a:rPr kumimoji="1" lang="en-US" altLang="zh-CN" dirty="0"/>
              <a:t>purchased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most</a:t>
            </a:r>
            <a:r>
              <a:rPr kumimoji="1" lang="zh-CN" altLang="en-US" dirty="0"/>
              <a:t> </a:t>
            </a:r>
            <a:r>
              <a:rPr kumimoji="1" lang="en-US" altLang="zh-CN" dirty="0"/>
              <a:t>on</a:t>
            </a:r>
            <a:r>
              <a:rPr kumimoji="1" lang="zh-CN" altLang="en-US" dirty="0"/>
              <a:t> </a:t>
            </a:r>
            <a:r>
              <a:rPr kumimoji="1" lang="en-US" altLang="zh-CN" dirty="0"/>
              <a:t>merchandise,</a:t>
            </a:r>
            <a:r>
              <a:rPr kumimoji="1" lang="zh-CN" altLang="en-US" dirty="0"/>
              <a:t> </a:t>
            </a:r>
            <a:r>
              <a:rPr kumimoji="1" lang="en-US" altLang="zh-CN" dirty="0"/>
              <a:t>much</a:t>
            </a:r>
            <a:r>
              <a:rPr kumimoji="1" lang="zh-CN" altLang="en-US" dirty="0"/>
              <a:t> </a:t>
            </a:r>
            <a:r>
              <a:rPr kumimoji="1" lang="en-US" altLang="zh-CN" dirty="0"/>
              <a:t>higher</a:t>
            </a:r>
            <a:r>
              <a:rPr kumimoji="1" lang="zh-CN" altLang="en-US" dirty="0"/>
              <a:t> </a:t>
            </a:r>
            <a:r>
              <a:rPr kumimoji="1" lang="en-US" altLang="zh-CN" dirty="0"/>
              <a:t>than</a:t>
            </a:r>
            <a:r>
              <a:rPr kumimoji="1" lang="zh-CN" altLang="en-US" dirty="0"/>
              <a:t> </a:t>
            </a:r>
            <a:r>
              <a:rPr kumimoji="1" lang="en-US" altLang="zh-CN" dirty="0"/>
              <a:t>others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8381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1" grpId="0" animBg="1"/>
      <p:bldP spid="11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3F6F31E7-68C0-334A-AF46-184738323E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99167" y="2964270"/>
            <a:ext cx="9404723" cy="1400530"/>
          </a:xfrm>
        </p:spPr>
        <p:txBody>
          <a:bodyPr/>
          <a:lstStyle/>
          <a:p>
            <a:r>
              <a:rPr lang="en-US" altLang="zh-CN" dirty="0"/>
              <a:t>Thanks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listening!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373443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F1CAF0-CCC8-0B49-B833-DF8658ECC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Outline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5B78425-CA3B-024A-A638-6E25D8CD4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Objectives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Design</a:t>
            </a:r>
          </a:p>
          <a:p>
            <a:r>
              <a:rPr kumimoji="1" lang="en-US" altLang="zh-CN" dirty="0"/>
              <a:t>Final</a:t>
            </a:r>
            <a:r>
              <a:rPr kumimoji="1" lang="zh-CN" altLang="en-US" dirty="0"/>
              <a:t> </a:t>
            </a:r>
            <a:r>
              <a:rPr kumimoji="1" lang="en-US" altLang="zh-CN" dirty="0"/>
              <a:t>ERD</a:t>
            </a:r>
          </a:p>
          <a:p>
            <a:r>
              <a:rPr kumimoji="1" lang="en-US" altLang="zh-CN" dirty="0"/>
              <a:t>Implementation</a:t>
            </a:r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Views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Data</a:t>
            </a:r>
            <a:r>
              <a:rPr kumimoji="1" lang="zh-CN" altLang="en-US" dirty="0"/>
              <a:t> </a:t>
            </a:r>
            <a:r>
              <a:rPr kumimoji="1" lang="en-US" altLang="zh-CN" dirty="0"/>
              <a:t>Visualization</a:t>
            </a:r>
            <a:endParaRPr kumimoji="1"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EE9F5B0-97C4-0349-A71C-5D979A2973F7}"/>
              </a:ext>
            </a:extLst>
          </p:cNvPr>
          <p:cNvSpPr txBox="1"/>
          <p:nvPr/>
        </p:nvSpPr>
        <p:spPr>
          <a:xfrm>
            <a:off x="1572768" y="3429000"/>
            <a:ext cx="381609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u"/>
            </a:pPr>
            <a:r>
              <a:rPr kumimoji="1" lang="en-US" altLang="zh-CN" dirty="0"/>
              <a:t>DDL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Check</a:t>
            </a:r>
            <a:r>
              <a:rPr kumimoji="1" lang="zh-CN" altLang="en-US" dirty="0"/>
              <a:t> </a:t>
            </a:r>
            <a:r>
              <a:rPr kumimoji="1" lang="en-US" altLang="zh-CN" dirty="0"/>
              <a:t>Constraints</a:t>
            </a:r>
          </a:p>
          <a:p>
            <a:pPr marL="285750" indent="-285750">
              <a:buFont typeface="Wingdings" pitchFamily="2" charset="2"/>
              <a:buChar char="u"/>
            </a:pPr>
            <a:r>
              <a:rPr kumimoji="1" lang="en-US" altLang="zh-CN" dirty="0"/>
              <a:t>Insertion</a:t>
            </a:r>
          </a:p>
          <a:p>
            <a:pPr marL="285750" indent="-285750">
              <a:buFont typeface="Wingdings" pitchFamily="2" charset="2"/>
              <a:buChar char="u"/>
            </a:pPr>
            <a:r>
              <a:rPr kumimoji="1" lang="en-US" altLang="zh-CN" dirty="0"/>
              <a:t>Stored</a:t>
            </a:r>
            <a:r>
              <a:rPr kumimoji="1" lang="zh-CN" altLang="en-US" dirty="0"/>
              <a:t> </a:t>
            </a:r>
            <a:r>
              <a:rPr kumimoji="1" lang="en-US" altLang="zh-CN" dirty="0"/>
              <a:t>Procedure</a:t>
            </a:r>
          </a:p>
          <a:p>
            <a:pPr marL="285750" indent="-285750">
              <a:buFont typeface="Wingdings" pitchFamily="2" charset="2"/>
              <a:buChar char="u"/>
            </a:pPr>
            <a:r>
              <a:rPr kumimoji="1" lang="en-US" altLang="zh-CN" dirty="0"/>
              <a:t>UDF</a:t>
            </a:r>
          </a:p>
          <a:p>
            <a:pPr marL="285750" indent="-285750">
              <a:buFont typeface="Wingdings" pitchFamily="2" charset="2"/>
              <a:buChar char="u"/>
            </a:pPr>
            <a:r>
              <a:rPr kumimoji="1" lang="en-US" altLang="zh-CN" dirty="0"/>
              <a:t>Trigger</a:t>
            </a:r>
          </a:p>
          <a:p>
            <a:pPr marL="285750" indent="-285750">
              <a:buFont typeface="Wingdings" pitchFamily="2" charset="2"/>
              <a:buChar char="u"/>
            </a:pPr>
            <a:r>
              <a:rPr kumimoji="1" lang="en-US" altLang="zh-CN" dirty="0"/>
              <a:t>Encryption</a:t>
            </a:r>
          </a:p>
        </p:txBody>
      </p:sp>
    </p:spTree>
    <p:extLst>
      <p:ext uri="{BB962C8B-B14F-4D97-AF65-F5344CB8AC3E}">
        <p14:creationId xmlns:p14="http://schemas.microsoft.com/office/powerpoint/2010/main" val="31772362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42800"/>
            <a:ext cx="9404723" cy="1400530"/>
          </a:xfrm>
        </p:spPr>
        <p:txBody>
          <a:bodyPr/>
          <a:lstStyle/>
          <a:p>
            <a:r>
              <a:rPr lang="en-US" dirty="0"/>
              <a:t>Objectives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Design</a:t>
            </a:r>
            <a:r>
              <a:rPr lang="en-US" dirty="0"/>
              <a:t>	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646111" y="2518551"/>
            <a:ext cx="10416141" cy="4050415"/>
          </a:xfrm>
        </p:spPr>
        <p:txBody>
          <a:bodyPr>
            <a:normAutofit/>
          </a:bodyPr>
          <a:lstStyle/>
          <a:p>
            <a:pPr marL="0" lvl="0" indent="0" fontAlgn="base">
              <a:buNone/>
            </a:pPr>
            <a:r>
              <a:rPr lang="en-US" altLang="zh-CN" sz="2400" dirty="0"/>
              <a:t>Objectives</a:t>
            </a:r>
          </a:p>
          <a:p>
            <a:pPr fontAlgn="base"/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advertising</a:t>
            </a:r>
            <a:r>
              <a:rPr lang="zh-CN" altLang="en-US" dirty="0"/>
              <a:t> </a:t>
            </a:r>
            <a:r>
              <a:rPr lang="en-US" altLang="zh-CN" dirty="0"/>
              <a:t>purpose,</a:t>
            </a:r>
            <a:r>
              <a:rPr lang="zh-CN" altLang="en-US" dirty="0"/>
              <a:t> </a:t>
            </a:r>
            <a:r>
              <a:rPr lang="en-US" altLang="zh-CN" dirty="0"/>
              <a:t>museums need to record reservations from visitors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their</a:t>
            </a:r>
            <a:r>
              <a:rPr lang="zh-CN" altLang="en-US" dirty="0"/>
              <a:t> </a:t>
            </a:r>
            <a:r>
              <a:rPr lang="en-US" altLang="zh-CN" dirty="0"/>
              <a:t>reservations.</a:t>
            </a:r>
            <a:r>
              <a:rPr lang="zh-CN" altLang="en-US" dirty="0"/>
              <a:t> </a:t>
            </a:r>
            <a:endParaRPr lang="en-US" altLang="zh-CN"/>
          </a:p>
          <a:p>
            <a:pPr fontAlgn="base"/>
            <a:r>
              <a:rPr lang="en-US" altLang="zh-CN"/>
              <a:t>To</a:t>
            </a:r>
            <a:r>
              <a:rPr lang="zh-CN" altLang="en-US" dirty="0"/>
              <a:t> </a:t>
            </a:r>
            <a:r>
              <a:rPr lang="en-US" altLang="zh-CN" dirty="0"/>
              <a:t>receive more precious exhibits and get more influential,</a:t>
            </a:r>
            <a:r>
              <a:rPr lang="zh-CN" altLang="en-US" dirty="0"/>
              <a:t> </a:t>
            </a:r>
            <a:r>
              <a:rPr lang="en-US" altLang="zh-CN" dirty="0"/>
              <a:t>museums need to record donors and</a:t>
            </a:r>
            <a:r>
              <a:rPr lang="zh-CN" altLang="en-US" dirty="0"/>
              <a:t> </a:t>
            </a:r>
            <a:r>
              <a:rPr lang="en-US" altLang="zh-CN" dirty="0"/>
              <a:t>their</a:t>
            </a:r>
            <a:r>
              <a:rPr lang="zh-CN" altLang="en-US" dirty="0"/>
              <a:t> </a:t>
            </a:r>
            <a:r>
              <a:rPr lang="en-US" altLang="zh-CN" dirty="0"/>
              <a:t>donations.</a:t>
            </a:r>
            <a:endParaRPr lang="zh-CN" altLang="zh-CN" dirty="0"/>
          </a:p>
          <a:p>
            <a:pPr lvl="0" fontAlgn="base"/>
            <a:r>
              <a:rPr lang="en-US" altLang="zh-CN" dirty="0"/>
              <a:t>To give staff better management,</a:t>
            </a:r>
            <a:r>
              <a:rPr lang="zh-CN" altLang="en-US" dirty="0"/>
              <a:t> </a:t>
            </a:r>
            <a:r>
              <a:rPr lang="en-US" altLang="zh-CN" dirty="0"/>
              <a:t>museums need to record employment contracts of all their staff. </a:t>
            </a:r>
          </a:p>
          <a:p>
            <a:pPr lvl="0" fontAlgn="base"/>
            <a:r>
              <a:rPr lang="en-US" altLang="zh-CN" dirty="0"/>
              <a:t>To make more profits, museums need to sell related merchandise to people.</a:t>
            </a:r>
            <a:endParaRPr lang="zh-CN" altLang="zh-CN" dirty="0"/>
          </a:p>
          <a:p>
            <a:pPr lvl="0" fontAlgn="base"/>
            <a:r>
              <a:rPr lang="en-US" altLang="zh-CN" dirty="0"/>
              <a:t>Merchandise</a:t>
            </a:r>
            <a:r>
              <a:rPr lang="zh-CN" altLang="en-US" dirty="0"/>
              <a:t> </a:t>
            </a:r>
            <a:r>
              <a:rPr lang="en-US" altLang="zh-CN" dirty="0"/>
              <a:t>management is important. Museums need to record information of merchandise and</a:t>
            </a:r>
            <a:r>
              <a:rPr lang="zh-CN" altLang="en-US" dirty="0"/>
              <a:t> </a:t>
            </a:r>
            <a:r>
              <a:rPr lang="en-US" altLang="zh-CN" dirty="0"/>
              <a:t>their</a:t>
            </a:r>
            <a:r>
              <a:rPr lang="zh-CN" altLang="en-US" dirty="0"/>
              <a:t> </a:t>
            </a:r>
            <a:r>
              <a:rPr lang="en-US" altLang="zh-CN" dirty="0"/>
              <a:t>inventory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suppliers.</a:t>
            </a:r>
            <a:endParaRPr lang="zh-CN" altLang="zh-CN" dirty="0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DB43BBC8-F696-C849-A925-047DC18E1AE8}"/>
              </a:ext>
            </a:extLst>
          </p:cNvPr>
          <p:cNvSpPr txBox="1">
            <a:spLocks/>
          </p:cNvSpPr>
          <p:nvPr/>
        </p:nvSpPr>
        <p:spPr>
          <a:xfrm>
            <a:off x="646111" y="1355786"/>
            <a:ext cx="10416141" cy="116276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 fontAlgn="base">
              <a:buNone/>
            </a:pPr>
            <a:r>
              <a:rPr lang="en-US" altLang="zh-CN" sz="2400" dirty="0"/>
              <a:t>Design</a:t>
            </a:r>
          </a:p>
          <a:p>
            <a:pPr fontAlgn="base"/>
            <a:r>
              <a:rPr lang="en-US" altLang="zh-CN" dirty="0"/>
              <a:t>5</a:t>
            </a:r>
            <a:r>
              <a:rPr lang="zh-CN" altLang="en-US" dirty="0"/>
              <a:t> </a:t>
            </a:r>
            <a:r>
              <a:rPr lang="en-US" altLang="zh-CN" dirty="0"/>
              <a:t>cardinal functions of the museums i.e., Donations, Reservations, Employment, Merchandise Selling and Merchandise Supplies</a:t>
            </a:r>
            <a:endParaRPr lang="zh-CN" altLang="zh-CN" dirty="0"/>
          </a:p>
          <a:p>
            <a:pPr marL="0" indent="0" fontAlgn="base">
              <a:buNone/>
            </a:pPr>
            <a:endParaRPr lang="zh-CN" altLang="zh-CN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BE12FE-5520-5F45-894D-211C8A2012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Final</a:t>
            </a:r>
            <a:r>
              <a:rPr kumimoji="1" lang="zh-CN" altLang="en-US" dirty="0"/>
              <a:t> </a:t>
            </a:r>
            <a:r>
              <a:rPr kumimoji="1" lang="en-US" altLang="zh-CN" dirty="0"/>
              <a:t>ERD</a:t>
            </a:r>
            <a:endParaRPr kumimoji="1" lang="zh-CN" altLang="en-US" dirty="0"/>
          </a:p>
        </p:txBody>
      </p:sp>
      <p:pic>
        <p:nvPicPr>
          <p:cNvPr id="10" name="内容占位符 9" descr="图示, 示意图&#10;&#10;描述已自动生成">
            <a:extLst>
              <a:ext uri="{FF2B5EF4-FFF2-40B4-BE49-F238E27FC236}">
                <a16:creationId xmlns:a16="http://schemas.microsoft.com/office/drawing/2014/main" id="{56629435-C504-F649-AFD7-9D74FD2517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25364" y="-24474"/>
            <a:ext cx="5560012" cy="6882474"/>
          </a:xfrm>
        </p:spPr>
      </p:pic>
    </p:spTree>
    <p:extLst>
      <p:ext uri="{BB962C8B-B14F-4D97-AF65-F5344CB8AC3E}">
        <p14:creationId xmlns:p14="http://schemas.microsoft.com/office/powerpoint/2010/main" val="6229161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400" dirty="0"/>
              <a:t>Implementation-</a:t>
            </a:r>
            <a:r>
              <a:rPr lang="en-US" sz="3400" dirty="0"/>
              <a:t>DDL</a:t>
            </a:r>
            <a:r>
              <a:rPr lang="zh-CN" altLang="en-US" sz="3400" dirty="0"/>
              <a:t> </a:t>
            </a:r>
            <a:r>
              <a:rPr lang="en-US" altLang="zh-CN" sz="3400" dirty="0"/>
              <a:t>and</a:t>
            </a:r>
            <a:r>
              <a:rPr lang="zh-CN" altLang="en-US" sz="3400" dirty="0"/>
              <a:t> </a:t>
            </a:r>
            <a:r>
              <a:rPr lang="en-US" altLang="zh-CN" sz="3400" dirty="0"/>
              <a:t>Check</a:t>
            </a:r>
            <a:r>
              <a:rPr lang="zh-CN" altLang="en-US" sz="3400" dirty="0"/>
              <a:t> </a:t>
            </a:r>
            <a:r>
              <a:rPr lang="en-US" altLang="zh-CN" sz="3400" dirty="0"/>
              <a:t>Constraints</a:t>
            </a:r>
            <a:endParaRPr lang="en-US" sz="3400" dirty="0"/>
          </a:p>
        </p:txBody>
      </p:sp>
      <p:pic>
        <p:nvPicPr>
          <p:cNvPr id="10" name="内容占位符 9" descr="图片包含 文本&#10;&#10;描述已自动生成">
            <a:extLst>
              <a:ext uri="{FF2B5EF4-FFF2-40B4-BE49-F238E27FC236}">
                <a16:creationId xmlns:a16="http://schemas.microsoft.com/office/drawing/2014/main" id="{0F344B9D-27C9-EE4E-B426-E38C72734E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46111" y="1152983"/>
            <a:ext cx="3239765" cy="4195762"/>
          </a:xfrm>
        </p:spPr>
      </p:pic>
      <p:pic>
        <p:nvPicPr>
          <p:cNvPr id="16" name="图片 15" descr="图形用户界面, 文本, 应用程序&#10;&#10;描述已自动生成">
            <a:extLst>
              <a:ext uri="{FF2B5EF4-FFF2-40B4-BE49-F238E27FC236}">
                <a16:creationId xmlns:a16="http://schemas.microsoft.com/office/drawing/2014/main" id="{C778E618-2EA7-1F46-8270-B247FD3C97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7205" y="1182865"/>
            <a:ext cx="5702300" cy="2755900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15413AD8-5BE3-CA43-B916-705D253896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6111" y="5456135"/>
            <a:ext cx="10134600" cy="393700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EB9D065A-B4F8-4A49-B110-657A9DC73AB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2300" y="6024282"/>
            <a:ext cx="11569700" cy="381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861902D-9EB9-0B46-B2B9-91B254385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35" y="123534"/>
            <a:ext cx="9404723" cy="1400530"/>
          </a:xfrm>
        </p:spPr>
        <p:txBody>
          <a:bodyPr/>
          <a:lstStyle/>
          <a:p>
            <a:r>
              <a:rPr lang="en-US" altLang="zh-CN" sz="3400" dirty="0"/>
              <a:t>Implementation-Insertion</a:t>
            </a:r>
            <a:endParaRPr lang="en-US" sz="3400" dirty="0"/>
          </a:p>
        </p:txBody>
      </p:sp>
      <p:graphicFrame>
        <p:nvGraphicFramePr>
          <p:cNvPr id="8" name="表格 8">
            <a:extLst>
              <a:ext uri="{FF2B5EF4-FFF2-40B4-BE49-F238E27FC236}">
                <a16:creationId xmlns:a16="http://schemas.microsoft.com/office/drawing/2014/main" id="{1DB8D4FF-542E-7348-8990-DA337118C32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96298349"/>
              </p:ext>
            </p:extLst>
          </p:nvPr>
        </p:nvGraphicFramePr>
        <p:xfrm>
          <a:off x="4452360" y="823799"/>
          <a:ext cx="7620000" cy="58521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692152">
                  <a:extLst>
                    <a:ext uri="{9D8B030D-6E8A-4147-A177-3AD203B41FA5}">
                      <a16:colId xmlns:a16="http://schemas.microsoft.com/office/drawing/2014/main" val="370028151"/>
                    </a:ext>
                  </a:extLst>
                </a:gridCol>
                <a:gridCol w="4927848">
                  <a:extLst>
                    <a:ext uri="{9D8B030D-6E8A-4147-A177-3AD203B41FA5}">
                      <a16:colId xmlns:a16="http://schemas.microsoft.com/office/drawing/2014/main" val="3096108836"/>
                    </a:ext>
                  </a:extLst>
                </a:gridCol>
              </a:tblGrid>
              <a:tr h="294461">
                <a:tc>
                  <a:txBody>
                    <a:bodyPr/>
                    <a:lstStyle/>
                    <a:p>
                      <a:r>
                        <a:rPr lang="en-US" altLang="zh-CN" dirty="0"/>
                        <a:t>Table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Data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9149401"/>
                  </a:ext>
                </a:extLst>
              </a:tr>
              <a:tr h="294461">
                <a:tc>
                  <a:txBody>
                    <a:bodyPr/>
                    <a:lstStyle/>
                    <a:p>
                      <a:r>
                        <a:rPr lang="en-US" altLang="zh-CN" dirty="0"/>
                        <a:t>Person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Donor,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Visitor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and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Staff;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regular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person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8064797"/>
                  </a:ext>
                </a:extLst>
              </a:tr>
              <a:tr h="294461">
                <a:tc>
                  <a:txBody>
                    <a:bodyPr/>
                    <a:lstStyle/>
                    <a:p>
                      <a:r>
                        <a:rPr lang="en-US" altLang="zh-CN" dirty="0"/>
                        <a:t>Donor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10: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donated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twice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2782822"/>
                  </a:ext>
                </a:extLst>
              </a:tr>
              <a:tr h="294461">
                <a:tc>
                  <a:txBody>
                    <a:bodyPr/>
                    <a:lstStyle/>
                    <a:p>
                      <a:r>
                        <a:rPr lang="en-US" altLang="zh-CN" dirty="0"/>
                        <a:t>Visitor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10: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has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2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reservations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7824787"/>
                  </a:ext>
                </a:extLst>
              </a:tr>
              <a:tr h="294461">
                <a:tc>
                  <a:txBody>
                    <a:bodyPr/>
                    <a:lstStyle/>
                    <a:p>
                      <a:r>
                        <a:rPr lang="en-US" altLang="zh-CN" dirty="0"/>
                        <a:t>Staff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10: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has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2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contracts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6701792"/>
                  </a:ext>
                </a:extLst>
              </a:tr>
              <a:tr h="294461">
                <a:tc>
                  <a:txBody>
                    <a:bodyPr/>
                    <a:lstStyle/>
                    <a:p>
                      <a:r>
                        <a:rPr lang="en-US" altLang="zh-CN" dirty="0"/>
                        <a:t>Donation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11: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museum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has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no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donation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9156159"/>
                  </a:ext>
                </a:extLst>
              </a:tr>
              <a:tr h="294461">
                <a:tc>
                  <a:txBody>
                    <a:bodyPr/>
                    <a:lstStyle/>
                    <a:p>
                      <a:r>
                        <a:rPr lang="en-US" altLang="zh-CN" dirty="0"/>
                        <a:t>Reservation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11: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museum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has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no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reservation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1905570"/>
                  </a:ext>
                </a:extLst>
              </a:tr>
              <a:tr h="294461">
                <a:tc>
                  <a:txBody>
                    <a:bodyPr/>
                    <a:lstStyle/>
                    <a:p>
                      <a:r>
                        <a:rPr lang="en-US" altLang="zh-CN" dirty="0"/>
                        <a:t>Employment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Contract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11: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every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museum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has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staff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6193261"/>
                  </a:ext>
                </a:extLst>
              </a:tr>
              <a:tr h="294461">
                <a:tc>
                  <a:txBody>
                    <a:bodyPr/>
                    <a:lstStyle/>
                    <a:p>
                      <a:r>
                        <a:rPr lang="en-US" altLang="zh-CN" dirty="0"/>
                        <a:t>Museum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6067864"/>
                  </a:ext>
                </a:extLst>
              </a:tr>
              <a:tr h="294461">
                <a:tc>
                  <a:txBody>
                    <a:bodyPr/>
                    <a:lstStyle/>
                    <a:p>
                      <a:r>
                        <a:rPr lang="en-US" altLang="zh-CN" dirty="0"/>
                        <a:t>Exhibition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10: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museum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has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no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exhibition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4346569"/>
                  </a:ext>
                </a:extLst>
              </a:tr>
              <a:tr h="294461">
                <a:tc>
                  <a:txBody>
                    <a:bodyPr/>
                    <a:lstStyle/>
                    <a:p>
                      <a:r>
                        <a:rPr lang="en-US" altLang="zh-CN" dirty="0"/>
                        <a:t>Merchandise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11: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museum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has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2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merchandise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345679"/>
                  </a:ext>
                </a:extLst>
              </a:tr>
              <a:tr h="294461">
                <a:tc>
                  <a:txBody>
                    <a:bodyPr/>
                    <a:lstStyle/>
                    <a:p>
                      <a:r>
                        <a:rPr lang="en-US" altLang="zh-CN" dirty="0"/>
                        <a:t>Order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10: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only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4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people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order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7567794"/>
                  </a:ext>
                </a:extLst>
              </a:tr>
              <a:tr h="294461">
                <a:tc>
                  <a:txBody>
                    <a:bodyPr/>
                    <a:lstStyle/>
                    <a:p>
                      <a:r>
                        <a:rPr lang="en-US" altLang="zh-CN" dirty="0"/>
                        <a:t>Order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Line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11: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order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with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2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lines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6233021"/>
                  </a:ext>
                </a:extLst>
              </a:tr>
              <a:tr h="294461">
                <a:tc>
                  <a:txBody>
                    <a:bodyPr/>
                    <a:lstStyle/>
                    <a:p>
                      <a:r>
                        <a:rPr lang="en-US" altLang="zh-CN" dirty="0"/>
                        <a:t>Supplier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10: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only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3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have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shipments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1427675"/>
                  </a:ext>
                </a:extLst>
              </a:tr>
              <a:tr h="294461">
                <a:tc>
                  <a:txBody>
                    <a:bodyPr/>
                    <a:lstStyle/>
                    <a:p>
                      <a:r>
                        <a:rPr lang="en-US" altLang="zh-CN" dirty="0"/>
                        <a:t>Shipment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10: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with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2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lines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5445154"/>
                  </a:ext>
                </a:extLst>
              </a:tr>
              <a:tr h="294461">
                <a:tc>
                  <a:txBody>
                    <a:bodyPr/>
                    <a:lstStyle/>
                    <a:p>
                      <a:r>
                        <a:rPr lang="en-US" altLang="zh-CN" dirty="0"/>
                        <a:t>Shipment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Line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11: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ship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10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merchandise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where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in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2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lines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8726456"/>
                  </a:ext>
                </a:extLst>
              </a:tr>
            </a:tbl>
          </a:graphicData>
        </a:graphic>
      </p:graphicFrame>
      <p:pic>
        <p:nvPicPr>
          <p:cNvPr id="12" name="图片 11" descr="图形用户界面, 应用程序, 表格&#10;&#10;描述已自动生成">
            <a:extLst>
              <a:ext uri="{FF2B5EF4-FFF2-40B4-BE49-F238E27FC236}">
                <a16:creationId xmlns:a16="http://schemas.microsoft.com/office/drawing/2014/main" id="{9CDA6629-58F3-D645-BBF4-B362D99AF4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388" y="1825829"/>
            <a:ext cx="3987800" cy="3848100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96B142EF-29B0-2F45-AE57-C05E3785CBE3}"/>
              </a:ext>
            </a:extLst>
          </p:cNvPr>
          <p:cNvSpPr txBox="1"/>
          <p:nvPr/>
        </p:nvSpPr>
        <p:spPr>
          <a:xfrm>
            <a:off x="292199" y="1456497"/>
            <a:ext cx="2012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Sample</a:t>
            </a:r>
            <a:r>
              <a:rPr kumimoji="1" lang="zh-CN" altLang="en-US" dirty="0"/>
              <a:t> </a:t>
            </a:r>
            <a:r>
              <a:rPr kumimoji="1" lang="en-US" altLang="zh-CN" dirty="0"/>
              <a:t>Insertion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668837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D4915DA9-9134-4E47-885A-389801C840AF}"/>
              </a:ext>
            </a:extLst>
          </p:cNvPr>
          <p:cNvSpPr txBox="1">
            <a:spLocks/>
          </p:cNvSpPr>
          <p:nvPr/>
        </p:nvSpPr>
        <p:spPr>
          <a:xfrm>
            <a:off x="585151" y="464910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zh-CN" sz="3400" dirty="0"/>
              <a:t>Implementation-Stored</a:t>
            </a:r>
            <a:r>
              <a:rPr lang="zh-CN" altLang="en-US" sz="3400" dirty="0"/>
              <a:t> </a:t>
            </a:r>
            <a:r>
              <a:rPr lang="en-US" altLang="zh-CN" sz="3400" dirty="0"/>
              <a:t>Procedures</a:t>
            </a:r>
            <a:endParaRPr lang="en-US" sz="3400" dirty="0"/>
          </a:p>
        </p:txBody>
      </p:sp>
      <p:pic>
        <p:nvPicPr>
          <p:cNvPr id="11" name="内容占位符 10" descr="图形用户界面, 文本, 应用程序, 电子邮件&#10;&#10;描述已自动生成">
            <a:extLst>
              <a:ext uri="{FF2B5EF4-FFF2-40B4-BE49-F238E27FC236}">
                <a16:creationId xmlns:a16="http://schemas.microsoft.com/office/drawing/2014/main" id="{EE02CF17-C1EB-5D40-870A-7C77471AB0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58938" y="2010762"/>
            <a:ext cx="6514948" cy="3074161"/>
          </a:xfrm>
        </p:spPr>
      </p:pic>
      <p:pic>
        <p:nvPicPr>
          <p:cNvPr id="13" name="图片 12" descr="图形用户界面&#10;&#10;中度可信度描述已自动生成">
            <a:extLst>
              <a:ext uri="{FF2B5EF4-FFF2-40B4-BE49-F238E27FC236}">
                <a16:creationId xmlns:a16="http://schemas.microsoft.com/office/drawing/2014/main" id="{07ED47E9-A79E-8147-87C7-4DD7AC8E6D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4959" y="5265744"/>
            <a:ext cx="6467347" cy="1110672"/>
          </a:xfrm>
          <a:prstGeom prst="rect">
            <a:avLst/>
          </a:prstGeom>
        </p:spPr>
      </p:pic>
      <p:pic>
        <p:nvPicPr>
          <p:cNvPr id="15" name="图片 14" descr="表格&#10;&#10;描述已自动生成">
            <a:extLst>
              <a:ext uri="{FF2B5EF4-FFF2-40B4-BE49-F238E27FC236}">
                <a16:creationId xmlns:a16="http://schemas.microsoft.com/office/drawing/2014/main" id="{FDC68209-03D6-F147-B10A-C2315753DF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77350" y="2010762"/>
            <a:ext cx="5117179" cy="3074162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CBE5D505-8FA6-0049-B371-6F81B24C95A2}"/>
              </a:ext>
            </a:extLst>
          </p:cNvPr>
          <p:cNvSpPr txBox="1"/>
          <p:nvPr/>
        </p:nvSpPr>
        <p:spPr>
          <a:xfrm>
            <a:off x="258938" y="1133622"/>
            <a:ext cx="48301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procedures</a:t>
            </a:r>
            <a:r>
              <a:rPr kumimoji="1" lang="zh-CN" altLang="en-US" dirty="0"/>
              <a:t> </a:t>
            </a:r>
            <a:r>
              <a:rPr kumimoji="1" lang="en-US" altLang="zh-CN" dirty="0"/>
              <a:t>are</a:t>
            </a:r>
            <a:r>
              <a:rPr kumimoji="1" lang="zh-CN" altLang="en-US" dirty="0"/>
              <a:t> </a:t>
            </a:r>
            <a:r>
              <a:rPr kumimoji="1" lang="en-US" altLang="zh-CN" dirty="0"/>
              <a:t>related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objectives.</a:t>
            </a:r>
            <a:endParaRPr kumimoji="1"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585884A5-61D1-474C-A5F0-E0BEDC4DA79C}"/>
              </a:ext>
            </a:extLst>
          </p:cNvPr>
          <p:cNvSpPr txBox="1"/>
          <p:nvPr/>
        </p:nvSpPr>
        <p:spPr>
          <a:xfrm>
            <a:off x="6977350" y="5265744"/>
            <a:ext cx="46050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l"/>
            </a:pPr>
            <a:r>
              <a:rPr kumimoji="1" lang="en-US" altLang="zh-CN" dirty="0"/>
              <a:t>1</a:t>
            </a:r>
            <a:r>
              <a:rPr kumimoji="1" lang="en-US" altLang="zh-CN" baseline="30000" dirty="0"/>
              <a:t>st</a:t>
            </a:r>
            <a:r>
              <a:rPr kumimoji="1" lang="en-US" altLang="zh-CN" dirty="0"/>
              <a:t>:</a:t>
            </a:r>
            <a:r>
              <a:rPr kumimoji="1" lang="zh-CN" altLang="en-US" dirty="0"/>
              <a:t> </a:t>
            </a:r>
            <a:r>
              <a:rPr kumimoji="1" lang="en-US" altLang="zh-CN" dirty="0"/>
              <a:t>show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total</a:t>
            </a:r>
            <a:r>
              <a:rPr kumimoji="1" lang="zh-CN" altLang="en-US" dirty="0"/>
              <a:t> </a:t>
            </a:r>
            <a:r>
              <a:rPr kumimoji="1" lang="en-US" altLang="zh-CN" dirty="0"/>
              <a:t>expenditure</a:t>
            </a:r>
            <a:r>
              <a:rPr kumimoji="1" lang="zh-CN" altLang="en-US" dirty="0"/>
              <a:t> </a:t>
            </a:r>
            <a:r>
              <a:rPr kumimoji="1" lang="en-US" altLang="zh-CN" dirty="0"/>
              <a:t>done</a:t>
            </a:r>
            <a:r>
              <a:rPr kumimoji="1" lang="zh-CN" altLang="en-US" dirty="0"/>
              <a:t> </a:t>
            </a:r>
            <a:r>
              <a:rPr kumimoji="1" lang="en-US" altLang="zh-CN" dirty="0"/>
              <a:t>by</a:t>
            </a:r>
            <a:r>
              <a:rPr kumimoji="1" lang="zh-CN" altLang="en-US" dirty="0"/>
              <a:t> </a:t>
            </a:r>
            <a:r>
              <a:rPr kumimoji="1" lang="en-US" altLang="zh-CN" dirty="0"/>
              <a:t>a</a:t>
            </a:r>
            <a:r>
              <a:rPr kumimoji="1" lang="zh-CN" altLang="en-US" dirty="0"/>
              <a:t> </a:t>
            </a:r>
            <a:r>
              <a:rPr kumimoji="1" lang="en-US" altLang="zh-CN" dirty="0"/>
              <a:t>particular</a:t>
            </a:r>
            <a:r>
              <a:rPr kumimoji="1" lang="zh-CN" altLang="en-US" dirty="0"/>
              <a:t> </a:t>
            </a:r>
            <a:r>
              <a:rPr kumimoji="1" lang="en-US" altLang="zh-CN" dirty="0"/>
              <a:t>customer,</a:t>
            </a:r>
            <a:r>
              <a:rPr kumimoji="1" lang="zh-CN" altLang="en-US" dirty="0"/>
              <a:t> </a:t>
            </a:r>
            <a:r>
              <a:rPr kumimoji="1" lang="en-US" altLang="zh-CN" dirty="0"/>
              <a:t>helping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analyze</a:t>
            </a:r>
            <a:r>
              <a:rPr kumimoji="1" lang="zh-CN" altLang="en-US" dirty="0"/>
              <a:t> </a:t>
            </a:r>
            <a:r>
              <a:rPr kumimoji="1" lang="en-US" altLang="zh-CN" dirty="0"/>
              <a:t>customer</a:t>
            </a:r>
            <a:r>
              <a:rPr kumimoji="1" lang="zh-CN" altLang="en-US" dirty="0"/>
              <a:t> </a:t>
            </a:r>
            <a:r>
              <a:rPr kumimoji="1" lang="en-US" altLang="zh-CN" dirty="0"/>
              <a:t>behavior</a:t>
            </a:r>
            <a:endParaRPr kumimoji="1" lang="zh-CN" altLang="en-US" dirty="0"/>
          </a:p>
        </p:txBody>
      </p:sp>
      <p:pic>
        <p:nvPicPr>
          <p:cNvPr id="19" name="图片 18" descr="图形用户界面, 文本, 应用程序, 电子邮件&#10;&#10;描述已自动生成">
            <a:extLst>
              <a:ext uri="{FF2B5EF4-FFF2-40B4-BE49-F238E27FC236}">
                <a16:creationId xmlns:a16="http://schemas.microsoft.com/office/drawing/2014/main" id="{F919CAD8-2135-2A48-B065-25D0140015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471" y="1486314"/>
            <a:ext cx="8072407" cy="3074161"/>
          </a:xfrm>
          <a:prstGeom prst="rect">
            <a:avLst/>
          </a:prstGeom>
        </p:spPr>
      </p:pic>
      <p:pic>
        <p:nvPicPr>
          <p:cNvPr id="21" name="图片 20" descr="文本&#10;&#10;描述已自动生成">
            <a:extLst>
              <a:ext uri="{FF2B5EF4-FFF2-40B4-BE49-F238E27FC236}">
                <a16:creationId xmlns:a16="http://schemas.microsoft.com/office/drawing/2014/main" id="{6960CC77-77FD-A444-9963-8516DE141A8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79452" y="1485473"/>
            <a:ext cx="4015077" cy="905256"/>
          </a:xfrm>
          <a:prstGeom prst="rect">
            <a:avLst/>
          </a:prstGeom>
        </p:spPr>
      </p:pic>
      <p:pic>
        <p:nvPicPr>
          <p:cNvPr id="23" name="图片 22" descr="图形用户界面, 应用程序&#10;&#10;描述已自动生成">
            <a:extLst>
              <a:ext uri="{FF2B5EF4-FFF2-40B4-BE49-F238E27FC236}">
                <a16:creationId xmlns:a16="http://schemas.microsoft.com/office/drawing/2014/main" id="{EE161453-D3A1-F747-9CAB-23B3F7DCEC0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042" y="4577129"/>
            <a:ext cx="8085836" cy="2280871"/>
          </a:xfrm>
          <a:prstGeom prst="rect">
            <a:avLst/>
          </a:prstGeom>
        </p:spPr>
      </p:pic>
      <p:sp>
        <p:nvSpPr>
          <p:cNvPr id="24" name="文本框 23">
            <a:extLst>
              <a:ext uri="{FF2B5EF4-FFF2-40B4-BE49-F238E27FC236}">
                <a16:creationId xmlns:a16="http://schemas.microsoft.com/office/drawing/2014/main" id="{869C755A-6B19-5E4B-9909-FAA2489D5E5D}"/>
              </a:ext>
            </a:extLst>
          </p:cNvPr>
          <p:cNvSpPr txBox="1"/>
          <p:nvPr/>
        </p:nvSpPr>
        <p:spPr>
          <a:xfrm>
            <a:off x="9521952" y="655929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F0CBF13A-7452-1941-AB30-35EC5FB8E9AF}"/>
              </a:ext>
            </a:extLst>
          </p:cNvPr>
          <p:cNvSpPr txBox="1"/>
          <p:nvPr/>
        </p:nvSpPr>
        <p:spPr>
          <a:xfrm>
            <a:off x="8141759" y="3263967"/>
            <a:ext cx="415623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2</a:t>
            </a:r>
            <a:r>
              <a:rPr kumimoji="1" lang="en-US" altLang="zh-CN" baseline="30000" dirty="0"/>
              <a:t>nd</a:t>
            </a:r>
            <a:r>
              <a:rPr kumimoji="1" lang="en-US" altLang="zh-CN" dirty="0"/>
              <a:t>:</a:t>
            </a:r>
            <a:r>
              <a:rPr kumimoji="1" lang="zh-CN" altLang="en-US" dirty="0"/>
              <a:t> </a:t>
            </a:r>
            <a:r>
              <a:rPr kumimoji="1" lang="en-US" altLang="zh-CN" dirty="0"/>
              <a:t>show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total</a:t>
            </a:r>
            <a:r>
              <a:rPr kumimoji="1" lang="zh-CN" altLang="en-US" dirty="0"/>
              <a:t> </a:t>
            </a:r>
            <a:r>
              <a:rPr kumimoji="1" lang="en-US" altLang="zh-CN" dirty="0"/>
              <a:t>donations</a:t>
            </a:r>
            <a:r>
              <a:rPr kumimoji="1" lang="zh-CN" altLang="en-US" dirty="0"/>
              <a:t> </a:t>
            </a:r>
            <a:r>
              <a:rPr kumimoji="1" lang="en-US" altLang="zh-CN" dirty="0"/>
              <a:t>a</a:t>
            </a:r>
            <a:r>
              <a:rPr kumimoji="1" lang="zh-CN" altLang="en-US" dirty="0"/>
              <a:t> </a:t>
            </a:r>
            <a:r>
              <a:rPr kumimoji="1" lang="en-US" altLang="zh-CN" dirty="0"/>
              <a:t>particular</a:t>
            </a:r>
            <a:r>
              <a:rPr kumimoji="1" lang="zh-CN" altLang="en-US" dirty="0"/>
              <a:t> </a:t>
            </a:r>
            <a:r>
              <a:rPr kumimoji="1" lang="en-US" altLang="zh-CN" dirty="0"/>
              <a:t>museum</a:t>
            </a:r>
            <a:r>
              <a:rPr kumimoji="1" lang="zh-CN" altLang="en-US" dirty="0"/>
              <a:t> </a:t>
            </a:r>
            <a:r>
              <a:rPr kumimoji="1" lang="en-US" altLang="zh-CN" dirty="0"/>
              <a:t>has</a:t>
            </a:r>
            <a:r>
              <a:rPr kumimoji="1" lang="zh-CN" altLang="en-US" dirty="0"/>
              <a:t> </a:t>
            </a:r>
            <a:r>
              <a:rPr kumimoji="1" lang="en-US" altLang="zh-CN" dirty="0"/>
              <a:t>received,</a:t>
            </a:r>
            <a:r>
              <a:rPr kumimoji="1" lang="zh-CN" altLang="en-US" dirty="0"/>
              <a:t> </a:t>
            </a:r>
            <a:r>
              <a:rPr kumimoji="1" lang="en-US" altLang="zh-CN" dirty="0"/>
              <a:t>helping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analyze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influence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museum.</a:t>
            </a:r>
            <a:endParaRPr kumimoji="1" lang="zh-CN" altLang="en-US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71348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D4915DA9-9134-4E47-885A-389801C840AF}"/>
              </a:ext>
            </a:extLst>
          </p:cNvPr>
          <p:cNvSpPr txBox="1">
            <a:spLocks/>
          </p:cNvSpPr>
          <p:nvPr/>
        </p:nvSpPr>
        <p:spPr>
          <a:xfrm>
            <a:off x="585151" y="464910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zh-CN" sz="3400" dirty="0"/>
              <a:t>Implementation-UDF</a:t>
            </a:r>
            <a:endParaRPr lang="en-US" sz="3400" dirty="0"/>
          </a:p>
        </p:txBody>
      </p:sp>
      <p:pic>
        <p:nvPicPr>
          <p:cNvPr id="3" name="内容占位符 2" descr="图形用户界面, 文本, 应用程序&#10;&#10;描述已自动生成">
            <a:extLst>
              <a:ext uri="{FF2B5EF4-FFF2-40B4-BE49-F238E27FC236}">
                <a16:creationId xmlns:a16="http://schemas.microsoft.com/office/drawing/2014/main" id="{75703E85-27FB-184F-B34F-5665A764DB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4047" y="1165174"/>
            <a:ext cx="6359576" cy="5089321"/>
          </a:xfrm>
        </p:spPr>
      </p:pic>
      <p:pic>
        <p:nvPicPr>
          <p:cNvPr id="11" name="图片 10" descr="图形用户界面, 文本, 应用程序&#10;&#10;描述已自动生成">
            <a:extLst>
              <a:ext uri="{FF2B5EF4-FFF2-40B4-BE49-F238E27FC236}">
                <a16:creationId xmlns:a16="http://schemas.microsoft.com/office/drawing/2014/main" id="{62CE970C-4E94-FC44-9841-615DC187BD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9568" y="1165174"/>
            <a:ext cx="5548385" cy="1079590"/>
          </a:xfrm>
          <a:prstGeom prst="rect">
            <a:avLst/>
          </a:prstGeom>
        </p:spPr>
      </p:pic>
      <p:pic>
        <p:nvPicPr>
          <p:cNvPr id="15" name="图片 14" descr="表格&#10;&#10;描述已自动生成">
            <a:extLst>
              <a:ext uri="{FF2B5EF4-FFF2-40B4-BE49-F238E27FC236}">
                <a16:creationId xmlns:a16="http://schemas.microsoft.com/office/drawing/2014/main" id="{2F4CEE1F-9A66-7A47-9933-F2214FB868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09568" y="2244764"/>
            <a:ext cx="5548385" cy="812800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298676E0-1CF1-B742-AEF3-B2D3240D3C09}"/>
              </a:ext>
            </a:extLst>
          </p:cNvPr>
          <p:cNvSpPr txBox="1"/>
          <p:nvPr/>
        </p:nvSpPr>
        <p:spPr>
          <a:xfrm>
            <a:off x="6509568" y="3429000"/>
            <a:ext cx="54254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This</a:t>
            </a:r>
            <a:r>
              <a:rPr kumimoji="1" lang="zh-CN" altLang="en-US" dirty="0"/>
              <a:t> </a:t>
            </a:r>
            <a:r>
              <a:rPr kumimoji="1" lang="en-US" altLang="zh-CN" dirty="0"/>
              <a:t>UDF</a:t>
            </a:r>
            <a:r>
              <a:rPr kumimoji="1" lang="zh-CN" altLang="en-US" dirty="0"/>
              <a:t> </a:t>
            </a:r>
            <a:r>
              <a:rPr kumimoji="1" lang="en-US" altLang="zh-CN" dirty="0"/>
              <a:t>gets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current</a:t>
            </a:r>
            <a:r>
              <a:rPr kumimoji="1" lang="zh-CN" altLang="en-US" dirty="0"/>
              <a:t> </a:t>
            </a:r>
            <a:r>
              <a:rPr kumimoji="1" lang="en-US" altLang="zh-CN" dirty="0"/>
              <a:t>inventory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merchandise,</a:t>
            </a:r>
            <a:r>
              <a:rPr kumimoji="1" lang="zh-CN" altLang="en-US" dirty="0"/>
              <a:t> </a:t>
            </a:r>
            <a:r>
              <a:rPr kumimoji="1" lang="en-US" altLang="zh-CN" dirty="0"/>
              <a:t>helping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museums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decide</a:t>
            </a:r>
            <a:r>
              <a:rPr kumimoji="1" lang="zh-CN" altLang="en-US" dirty="0"/>
              <a:t> </a:t>
            </a:r>
            <a:r>
              <a:rPr kumimoji="1" lang="en-US" altLang="zh-CN" dirty="0"/>
              <a:t>when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call</a:t>
            </a:r>
            <a:r>
              <a:rPr kumimoji="1" lang="zh-CN" altLang="en-US" dirty="0"/>
              <a:t> </a:t>
            </a:r>
            <a:r>
              <a:rPr kumimoji="1" lang="en-US" altLang="zh-CN" dirty="0"/>
              <a:t>suppliers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supply</a:t>
            </a:r>
            <a:r>
              <a:rPr kumimoji="1" lang="zh-CN" altLang="en-US" dirty="0"/>
              <a:t> </a:t>
            </a:r>
            <a:r>
              <a:rPr kumimoji="1" lang="en-US" altLang="zh-CN" dirty="0"/>
              <a:t>merchandise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425895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D4915DA9-9134-4E47-885A-389801C840AF}"/>
              </a:ext>
            </a:extLst>
          </p:cNvPr>
          <p:cNvSpPr txBox="1">
            <a:spLocks/>
          </p:cNvSpPr>
          <p:nvPr/>
        </p:nvSpPr>
        <p:spPr>
          <a:xfrm>
            <a:off x="279718" y="431382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zh-CN" sz="3400" dirty="0"/>
              <a:t>Implementation-Triggers</a:t>
            </a:r>
            <a:endParaRPr lang="en-US" sz="3400" dirty="0"/>
          </a:p>
        </p:txBody>
      </p:sp>
      <p:pic>
        <p:nvPicPr>
          <p:cNvPr id="3" name="内容占位符 2" descr="图形用户界面, 文本, 应用程序, 电子邮件&#10;&#10;描述已自动生成">
            <a:extLst>
              <a:ext uri="{FF2B5EF4-FFF2-40B4-BE49-F238E27FC236}">
                <a16:creationId xmlns:a16="http://schemas.microsoft.com/office/drawing/2014/main" id="{DAA4FDF0-A529-BE47-8FB2-0A5B6EFCCE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59584" y="1277734"/>
            <a:ext cx="5096522" cy="2916097"/>
          </a:xfrm>
        </p:spPr>
      </p:pic>
      <p:pic>
        <p:nvPicPr>
          <p:cNvPr id="5" name="图片 4" descr="文本&#10;&#10;描述已自动生成">
            <a:extLst>
              <a:ext uri="{FF2B5EF4-FFF2-40B4-BE49-F238E27FC236}">
                <a16:creationId xmlns:a16="http://schemas.microsoft.com/office/drawing/2014/main" id="{82818DCD-E717-F246-8536-94C61CD691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35972" y="315000"/>
            <a:ext cx="6553884" cy="6228000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510843EF-9E2F-3343-8BE2-0D896A4B8DBB}"/>
              </a:ext>
            </a:extLst>
          </p:cNvPr>
          <p:cNvSpPr txBox="1"/>
          <p:nvPr/>
        </p:nvSpPr>
        <p:spPr>
          <a:xfrm>
            <a:off x="210325" y="4602622"/>
            <a:ext cx="539504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Traditional</a:t>
            </a:r>
            <a:r>
              <a:rPr kumimoji="1" lang="zh-CN" altLang="en-US" dirty="0"/>
              <a:t> </a:t>
            </a:r>
            <a:r>
              <a:rPr kumimoji="1" lang="en-US" altLang="zh-CN" dirty="0"/>
              <a:t>trigger:</a:t>
            </a:r>
            <a:r>
              <a:rPr kumimoji="1" lang="zh-CN" altLang="en-US" dirty="0"/>
              <a:t> </a:t>
            </a:r>
            <a:r>
              <a:rPr kumimoji="1" lang="en-US" altLang="zh-CN" dirty="0"/>
              <a:t>record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changes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one</a:t>
            </a:r>
            <a:r>
              <a:rPr kumimoji="1" lang="zh-CN" altLang="en-US" dirty="0"/>
              <a:t> </a:t>
            </a:r>
            <a:r>
              <a:rPr kumimoji="1" lang="en-US" altLang="zh-CN" dirty="0"/>
              <a:t>attribute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a</a:t>
            </a:r>
            <a:r>
              <a:rPr kumimoji="1" lang="zh-CN" altLang="en-US" dirty="0"/>
              <a:t> </a:t>
            </a:r>
            <a:r>
              <a:rPr kumimoji="1" lang="en-US" altLang="zh-CN" dirty="0"/>
              <a:t>particular</a:t>
            </a:r>
            <a:r>
              <a:rPr kumimoji="1" lang="zh-CN" altLang="en-US" dirty="0"/>
              <a:t> </a:t>
            </a:r>
            <a:r>
              <a:rPr kumimoji="1" lang="en-US" altLang="zh-CN" dirty="0"/>
              <a:t>entity</a:t>
            </a:r>
          </a:p>
          <a:p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trigger:</a:t>
            </a:r>
            <a:r>
              <a:rPr kumimoji="1" lang="zh-CN" altLang="en-US" dirty="0"/>
              <a:t> </a:t>
            </a:r>
            <a:r>
              <a:rPr kumimoji="1" lang="en-US" altLang="zh-CN" dirty="0"/>
              <a:t>record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changes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all</a:t>
            </a:r>
            <a:r>
              <a:rPr kumimoji="1" lang="zh-CN" altLang="en-US" dirty="0"/>
              <a:t> </a:t>
            </a:r>
            <a:r>
              <a:rPr kumimoji="1" lang="en-US" altLang="zh-CN" dirty="0"/>
              <a:t>attributes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a</a:t>
            </a:r>
            <a:r>
              <a:rPr kumimoji="1" lang="zh-CN" altLang="en-US" dirty="0"/>
              <a:t> </a:t>
            </a:r>
            <a:r>
              <a:rPr kumimoji="1" lang="en-US" altLang="zh-CN" dirty="0"/>
              <a:t>particular</a:t>
            </a:r>
            <a:r>
              <a:rPr kumimoji="1" lang="zh-CN" altLang="en-US" dirty="0"/>
              <a:t> </a:t>
            </a:r>
            <a:r>
              <a:rPr kumimoji="1" lang="en-US" altLang="zh-CN" dirty="0"/>
              <a:t>entity</a:t>
            </a:r>
            <a:endParaRPr kumimoji="1" lang="zh-CN" altLang="en-US" dirty="0"/>
          </a:p>
        </p:txBody>
      </p:sp>
      <p:pic>
        <p:nvPicPr>
          <p:cNvPr id="13" name="图片 12" descr="文本&#10;&#10;中度可信度描述已自动生成">
            <a:extLst>
              <a:ext uri="{FF2B5EF4-FFF2-40B4-BE49-F238E27FC236}">
                <a16:creationId xmlns:a16="http://schemas.microsoft.com/office/drawing/2014/main" id="{E21DA6DF-5FC3-B44C-AE5F-E7CB3A1976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5300" y="1552372"/>
            <a:ext cx="11201400" cy="292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785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usiness Strategy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plan presentation (Ion green design, widescreen).potx" id="{866C028E-10C7-4672-8238-17D4366C073A}" vid="{2A820B7E-5093-43C8-ABD0-FF5B957D5EE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plan presentation (Ion green design, widescreen)</Template>
  <TotalTime>415</TotalTime>
  <Words>437</Words>
  <Application>Microsoft Macintosh PowerPoint</Application>
  <PresentationFormat>宽屏</PresentationFormat>
  <Paragraphs>98</Paragraphs>
  <Slides>13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9" baseType="lpstr">
      <vt:lpstr>Arial</vt:lpstr>
      <vt:lpstr>Calibri</vt:lpstr>
      <vt:lpstr>Century Gothic</vt:lpstr>
      <vt:lpstr>Wingdings</vt:lpstr>
      <vt:lpstr>Wingdings 3</vt:lpstr>
      <vt:lpstr>Business Strategy</vt:lpstr>
      <vt:lpstr>Museums Database Management Systems</vt:lpstr>
      <vt:lpstr>Outline</vt:lpstr>
      <vt:lpstr>Objectives and Design </vt:lpstr>
      <vt:lpstr>Final ERD</vt:lpstr>
      <vt:lpstr>Implementation-DDL and Check Constraints</vt:lpstr>
      <vt:lpstr>Implementation-Insertion</vt:lpstr>
      <vt:lpstr>PowerPoint 演示文稿</vt:lpstr>
      <vt:lpstr>PowerPoint 演示文稿</vt:lpstr>
      <vt:lpstr>PowerPoint 演示文稿</vt:lpstr>
      <vt:lpstr>PowerPoint 演示文稿</vt:lpstr>
      <vt:lpstr>Views and Data Visualization</vt:lpstr>
      <vt:lpstr>Views and Data Visualization</vt:lpstr>
      <vt:lpstr>Thanks for listening!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Museum Management Systems</dc:title>
  <dc:creator>Aakash Patil</dc:creator>
  <cp:lastModifiedBy>microsoft</cp:lastModifiedBy>
  <cp:revision>31</cp:revision>
  <cp:lastPrinted>2012-08-15T21:38:02Z</cp:lastPrinted>
  <dcterms:created xsi:type="dcterms:W3CDTF">2022-05-03T04:56:43Z</dcterms:created>
  <dcterms:modified xsi:type="dcterms:W3CDTF">2022-05-04T07:21:09Z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